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7" r:id="rId9"/>
    <p:sldId id="266" r:id="rId10"/>
    <p:sldId id="262" r:id="rId11"/>
    <p:sldId id="264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80" r:id="rId22"/>
    <p:sldId id="286" r:id="rId23"/>
    <p:sldId id="279" r:id="rId24"/>
    <p:sldId id="282" r:id="rId25"/>
    <p:sldId id="284" r:id="rId26"/>
    <p:sldId id="278" r:id="rId27"/>
    <p:sldId id="285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3030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4F68-3915-4EF5-9A6D-538E2572ECDF}" type="datetimeFigureOut">
              <a:rPr lang="es-ES" smtClean="0"/>
              <a:pPr/>
              <a:t>30/06/2016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D63F-B0F3-47B7-85EA-9F9615CD408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4F68-3915-4EF5-9A6D-538E2572ECDF}" type="datetimeFigureOut">
              <a:rPr lang="es-ES" smtClean="0"/>
              <a:pPr/>
              <a:t>30/06/2016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D63F-B0F3-47B7-85EA-9F9615CD408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4F68-3915-4EF5-9A6D-538E2572ECDF}" type="datetimeFigureOut">
              <a:rPr lang="es-ES" smtClean="0"/>
              <a:pPr/>
              <a:t>30/06/2016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D63F-B0F3-47B7-85EA-9F9615CD408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4F68-3915-4EF5-9A6D-538E2572ECDF}" type="datetimeFigureOut">
              <a:rPr lang="es-ES" smtClean="0"/>
              <a:pPr/>
              <a:t>30/06/2016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D63F-B0F3-47B7-85EA-9F9615CD408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4F68-3915-4EF5-9A6D-538E2572ECDF}" type="datetimeFigureOut">
              <a:rPr lang="es-ES" smtClean="0"/>
              <a:pPr/>
              <a:t>30/06/2016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D63F-B0F3-47B7-85EA-9F9615CD408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4F68-3915-4EF5-9A6D-538E2572ECDF}" type="datetimeFigureOut">
              <a:rPr lang="es-ES" smtClean="0"/>
              <a:pPr/>
              <a:t>30/06/2016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D63F-B0F3-47B7-85EA-9F9615CD408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4F68-3915-4EF5-9A6D-538E2572ECDF}" type="datetimeFigureOut">
              <a:rPr lang="es-ES" smtClean="0"/>
              <a:pPr/>
              <a:t>30/06/2016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D63F-B0F3-47B7-85EA-9F9615CD408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4F68-3915-4EF5-9A6D-538E2572ECDF}" type="datetimeFigureOut">
              <a:rPr lang="es-ES" smtClean="0"/>
              <a:pPr/>
              <a:t>30/06/2016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D63F-B0F3-47B7-85EA-9F9615CD408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4F68-3915-4EF5-9A6D-538E2572ECDF}" type="datetimeFigureOut">
              <a:rPr lang="es-ES" smtClean="0"/>
              <a:pPr/>
              <a:t>30/06/2016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D63F-B0F3-47B7-85EA-9F9615CD408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4F68-3915-4EF5-9A6D-538E2572ECDF}" type="datetimeFigureOut">
              <a:rPr lang="es-ES" smtClean="0"/>
              <a:pPr/>
              <a:t>30/06/2016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D63F-B0F3-47B7-85EA-9F9615CD408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4F68-3915-4EF5-9A6D-538E2572ECDF}" type="datetimeFigureOut">
              <a:rPr lang="es-ES" smtClean="0"/>
              <a:pPr/>
              <a:t>30/06/2016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D63F-B0F3-47B7-85EA-9F9615CD408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34F68-3915-4EF5-9A6D-538E2572ECDF}" type="datetimeFigureOut">
              <a:rPr lang="es-ES" smtClean="0"/>
              <a:pPr/>
              <a:t>30/06/2016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AD63F-B0F3-47B7-85EA-9F9615CD408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cioncalidadydiversidad.blogspot.com/" TargetMode="External"/><Relationship Id="rId2" Type="http://schemas.openxmlformats.org/officeDocument/2006/relationships/hyperlink" Target="mailto:macasanova2011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04800"/>
            <a:ext cx="9144000" cy="1524000"/>
          </a:xfrm>
        </p:spPr>
        <p:txBody>
          <a:bodyPr/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  <a:latin typeface="Soberana Sans" pitchFamily="50" charset="0"/>
              </a:rPr>
              <a:t>Calidad, evaluación </a:t>
            </a:r>
            <a:r>
              <a:rPr lang="es-ES" sz="4000" b="1" dirty="0" smtClean="0">
                <a:solidFill>
                  <a:schemeClr val="bg1"/>
                </a:solidFill>
                <a:latin typeface="Soberana Sans" pitchFamily="50" charset="0"/>
              </a:rPr>
              <a:t/>
            </a:r>
            <a:br>
              <a:rPr lang="es-ES" sz="4000" b="1" dirty="0" smtClean="0">
                <a:solidFill>
                  <a:schemeClr val="bg1"/>
                </a:solidFill>
                <a:latin typeface="Soberana Sans" pitchFamily="50" charset="0"/>
              </a:rPr>
            </a:br>
            <a:r>
              <a:rPr lang="es-ES" sz="4000" b="1" dirty="0" smtClean="0">
                <a:solidFill>
                  <a:schemeClr val="bg1"/>
                </a:solidFill>
                <a:latin typeface="Soberana Sans" pitchFamily="50" charset="0"/>
              </a:rPr>
              <a:t>e </a:t>
            </a:r>
            <a:r>
              <a:rPr lang="es-ES" sz="4000" b="1" dirty="0" smtClean="0">
                <a:solidFill>
                  <a:schemeClr val="bg1"/>
                </a:solidFill>
                <a:latin typeface="Soberana Sans" pitchFamily="50" charset="0"/>
              </a:rPr>
              <a:t>inclusión educativa</a:t>
            </a:r>
            <a:endParaRPr lang="es-ES" sz="4000" b="1" dirty="0">
              <a:solidFill>
                <a:schemeClr val="bg1"/>
              </a:solidFill>
              <a:latin typeface="Soberana Sans" pitchFamily="50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5390728"/>
            <a:ext cx="6858000" cy="990600"/>
          </a:xfrm>
        </p:spPr>
        <p:txBody>
          <a:bodyPr>
            <a:noAutofit/>
          </a:bodyPr>
          <a:lstStyle/>
          <a:p>
            <a:pPr algn="l"/>
            <a:r>
              <a:rPr lang="es-ES" sz="2400" b="1" dirty="0" smtClean="0">
                <a:solidFill>
                  <a:schemeClr val="bg1"/>
                </a:solidFill>
                <a:latin typeface="Soberana Sans" pitchFamily="50" charset="0"/>
              </a:rPr>
              <a:t>Mª Antonia </a:t>
            </a:r>
            <a:r>
              <a:rPr lang="es-ES" sz="2400" b="1" dirty="0" smtClean="0">
                <a:solidFill>
                  <a:schemeClr val="bg1"/>
                </a:solidFill>
                <a:latin typeface="Soberana Sans" pitchFamily="50" charset="0"/>
              </a:rPr>
              <a:t>Casanova</a:t>
            </a:r>
            <a:endParaRPr lang="es-ES" sz="2400" b="1" dirty="0" smtClean="0">
              <a:solidFill>
                <a:schemeClr val="bg1"/>
              </a:solidFill>
              <a:latin typeface="Soberana Sans" pitchFamily="50" charset="0"/>
            </a:endParaRPr>
          </a:p>
          <a:p>
            <a:pPr algn="l"/>
            <a:r>
              <a:rPr lang="es-ES" sz="2400" dirty="0" smtClean="0">
                <a:solidFill>
                  <a:schemeClr val="bg1"/>
                </a:solidFill>
                <a:latin typeface="Soberana Sans" pitchFamily="50" charset="0"/>
              </a:rPr>
              <a:t>La Paz (BCS), junio 2016</a:t>
            </a:r>
            <a:endParaRPr lang="es-ES" sz="2400" dirty="0">
              <a:solidFill>
                <a:schemeClr val="bg1"/>
              </a:solidFill>
              <a:latin typeface="Soberana Sans" pitchFamily="5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26731"/>
            <a:ext cx="4644008" cy="307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guias-viajar.com/madrid/wp-content/uploads/2013/04/fotos-madrid-puerta-alcala-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65"/>
          <a:stretch>
            <a:fillRect/>
          </a:stretch>
        </p:blipFill>
        <p:spPr bwMode="auto">
          <a:xfrm>
            <a:off x="0" y="1726731"/>
            <a:ext cx="4499992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F:\Foro Vision Inclusiva\background_foro_escuelapublica_bcs-logo-b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077072"/>
            <a:ext cx="2143347" cy="27434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758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3729607"/>
            <a:ext cx="7986464" cy="1600200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rgbClr val="0070C0"/>
                </a:solidFill>
                <a:latin typeface="Soberana Sans" pitchFamily="50" charset="0"/>
              </a:rPr>
              <a:t>Diseño Universal para el Aprendizaje (DUA)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620888"/>
          </a:xfrm>
        </p:spPr>
        <p:txBody>
          <a:bodyPr/>
          <a:lstStyle/>
          <a:p>
            <a:r>
              <a:rPr lang="es-ES" sz="2800" b="1" dirty="0" smtClean="0"/>
              <a:t>La Convención de la ONU (2006) establece como principios generales:</a:t>
            </a:r>
          </a:p>
          <a:p>
            <a:pPr marL="0" indent="0">
              <a:buNone/>
            </a:pPr>
            <a:endParaRPr lang="es-ES" sz="2800" b="1" dirty="0" smtClean="0"/>
          </a:p>
          <a:p>
            <a:pPr lvl="1"/>
            <a:r>
              <a:rPr lang="es-ES" sz="2400" b="1" dirty="0" smtClean="0"/>
              <a:t>El Diseño Universal para el Aprendizaje </a:t>
            </a:r>
          </a:p>
          <a:p>
            <a:pPr lvl="1"/>
            <a:r>
              <a:rPr lang="es-ES" sz="2400" b="1" dirty="0" smtClean="0"/>
              <a:t>Los ajustes razonables</a:t>
            </a:r>
            <a:endParaRPr lang="es-ES" sz="2400" b="1" dirty="0"/>
          </a:p>
        </p:txBody>
      </p:sp>
      <p:pic>
        <p:nvPicPr>
          <p:cNvPr id="4" name="Picture 2" descr="F:\Foro Vision Inclusiva\Presentaciones POwer point\presentaciones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996002"/>
            <a:ext cx="9144000" cy="1861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990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3736503"/>
            <a:ext cx="7194376" cy="1600200"/>
          </a:xfrm>
        </p:spPr>
        <p:txBody>
          <a:bodyPr>
            <a:normAutofit/>
          </a:bodyPr>
          <a:lstStyle/>
          <a:p>
            <a:pPr algn="ctr"/>
            <a:r>
              <a:rPr lang="es-ES" sz="4000" dirty="0">
                <a:solidFill>
                  <a:srgbClr val="0070C0"/>
                </a:solidFill>
                <a:latin typeface="Soberana Sans" pitchFamily="50" charset="0"/>
              </a:rPr>
              <a:t>Diseño universal para el aprendizaje (DUA)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2620888"/>
          </a:xfrm>
        </p:spPr>
        <p:txBody>
          <a:bodyPr/>
          <a:lstStyle/>
          <a:p>
            <a:r>
              <a:rPr lang="es-ES" sz="2800" b="1" dirty="0"/>
              <a:t>Pretende que el currículum resulte accesible para el mayor número de personas y no </a:t>
            </a:r>
            <a:r>
              <a:rPr lang="es-ES" sz="2800" b="1" dirty="0" err="1"/>
              <a:t>discapacitante</a:t>
            </a:r>
            <a:r>
              <a:rPr lang="es-ES" sz="2800" b="1" dirty="0"/>
              <a:t> (por inflexible) para conseguir el aprendizaje por parte de toda la población que debe adquirir competencias a través del mismo.</a:t>
            </a:r>
          </a:p>
          <a:p>
            <a:endParaRPr lang="es-ES" dirty="0"/>
          </a:p>
        </p:txBody>
      </p:sp>
      <p:pic>
        <p:nvPicPr>
          <p:cNvPr id="4" name="Picture 2" descr="F:\Foro Vision Inclusiva\Presentaciones POwer point\presentaciones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996002"/>
            <a:ext cx="9144000" cy="1861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617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  <a:latin typeface="Soberana Sans" pitchFamily="50" charset="0"/>
              </a:rPr>
              <a:t>Principios del DUA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1484784"/>
            <a:ext cx="7986464" cy="3886200"/>
          </a:xfrm>
        </p:spPr>
        <p:txBody>
          <a:bodyPr/>
          <a:lstStyle/>
          <a:p>
            <a:r>
              <a:rPr lang="es-ES" sz="2800" b="1" dirty="0">
                <a:solidFill>
                  <a:srgbClr val="003300"/>
                </a:solidFill>
              </a:rPr>
              <a:t>I. Proporcionar múltiples medios de </a:t>
            </a:r>
            <a:r>
              <a:rPr lang="es-ES" sz="2800" b="1" dirty="0" smtClean="0">
                <a:solidFill>
                  <a:srgbClr val="003300"/>
                </a:solidFill>
              </a:rPr>
              <a:t>representación</a:t>
            </a:r>
          </a:p>
          <a:p>
            <a:endParaRPr lang="es-ES" sz="2800" b="1" dirty="0">
              <a:solidFill>
                <a:srgbClr val="003300"/>
              </a:solidFill>
            </a:endParaRPr>
          </a:p>
          <a:p>
            <a:r>
              <a:rPr lang="es-ES" sz="2800" b="1" dirty="0">
                <a:solidFill>
                  <a:srgbClr val="002060"/>
                </a:solidFill>
              </a:rPr>
              <a:t>II. Proporcionar múltiples medios de </a:t>
            </a:r>
            <a:r>
              <a:rPr lang="es-ES" sz="2800" b="1" dirty="0" smtClean="0">
                <a:solidFill>
                  <a:srgbClr val="002060"/>
                </a:solidFill>
              </a:rPr>
              <a:t>expresión</a:t>
            </a:r>
          </a:p>
          <a:p>
            <a:endParaRPr lang="es-ES" sz="2800" b="1" dirty="0">
              <a:solidFill>
                <a:srgbClr val="002060"/>
              </a:solidFill>
            </a:endParaRPr>
          </a:p>
          <a:p>
            <a:r>
              <a:rPr lang="es-ES" sz="2800" b="1" dirty="0" smtClean="0">
                <a:solidFill>
                  <a:srgbClr val="003300"/>
                </a:solidFill>
              </a:rPr>
              <a:t>III</a:t>
            </a:r>
            <a:r>
              <a:rPr lang="es-ES" sz="2800" b="1" dirty="0">
                <a:solidFill>
                  <a:srgbClr val="003300"/>
                </a:solidFill>
              </a:rPr>
              <a:t>. Proporcionar múltiples medios de motivación y compromiso</a:t>
            </a:r>
          </a:p>
          <a:p>
            <a:endParaRPr lang="es-ES" dirty="0"/>
          </a:p>
        </p:txBody>
      </p:sp>
      <p:pic>
        <p:nvPicPr>
          <p:cNvPr id="4" name="Picture 2" descr="F:\Foro Vision Inclusiva\Presentaciones POwer point\presentaciones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996002"/>
            <a:ext cx="9144000" cy="1861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288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b="1" dirty="0">
                <a:solidFill>
                  <a:srgbClr val="0070C0"/>
                </a:solidFill>
                <a:latin typeface="Soberana Sans" pitchFamily="50" charset="0"/>
              </a:rPr>
              <a:t>¿De qué hablamos cuando lo hacemos sobre currículum?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800" b="1" dirty="0" smtClean="0"/>
              <a:t>Competencias</a:t>
            </a:r>
          </a:p>
          <a:p>
            <a:r>
              <a:rPr lang="es-ES" sz="2800" b="1" dirty="0" smtClean="0"/>
              <a:t>Propósitos</a:t>
            </a:r>
          </a:p>
          <a:p>
            <a:r>
              <a:rPr lang="es-ES" sz="2800" b="1" dirty="0" smtClean="0"/>
              <a:t>Contenidos</a:t>
            </a:r>
          </a:p>
          <a:p>
            <a:r>
              <a:rPr lang="es-ES" sz="2800" b="1" dirty="0" smtClean="0"/>
              <a:t>Metodología</a:t>
            </a:r>
          </a:p>
          <a:p>
            <a:pPr lvl="1"/>
            <a:r>
              <a:rPr lang="es-ES" sz="2400" b="1" dirty="0" smtClean="0"/>
              <a:t>Métodos</a:t>
            </a:r>
          </a:p>
          <a:p>
            <a:pPr lvl="1"/>
            <a:r>
              <a:rPr lang="es-ES" sz="2400" b="1" dirty="0" smtClean="0"/>
              <a:t>Actividades</a:t>
            </a:r>
          </a:p>
          <a:p>
            <a:pPr lvl="1"/>
            <a:r>
              <a:rPr lang="es-ES" sz="2400" b="1" dirty="0" smtClean="0"/>
              <a:t>Recursos didácticos</a:t>
            </a:r>
          </a:p>
          <a:p>
            <a:r>
              <a:rPr lang="es-ES" sz="2800" b="1" dirty="0" smtClean="0"/>
              <a:t>Evaluación</a:t>
            </a:r>
            <a:endParaRPr lang="es-ES" sz="2800" b="1" dirty="0"/>
          </a:p>
        </p:txBody>
      </p:sp>
      <p:pic>
        <p:nvPicPr>
          <p:cNvPr id="4" name="Picture 2" descr="F:\Foro Vision Inclusiva\Presentaciones POwer point\presentaciones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996002"/>
            <a:ext cx="9144000" cy="1861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80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5366320"/>
            <a:ext cx="7842448" cy="1015008"/>
          </a:xfrm>
        </p:spPr>
        <p:txBody>
          <a:bodyPr>
            <a:normAutofit/>
          </a:bodyPr>
          <a:lstStyle/>
          <a:p>
            <a:pPr algn="ctr"/>
            <a:r>
              <a:rPr lang="es-ES" sz="4000" dirty="0" smtClean="0">
                <a:solidFill>
                  <a:srgbClr val="0070C0"/>
                </a:solidFill>
                <a:latin typeface="Soberana Sans" pitchFamily="50" charset="0"/>
              </a:rPr>
              <a:t>Educación inclusiva en las aulas</a:t>
            </a:r>
            <a:endParaRPr lang="es-ES" sz="4000" dirty="0">
              <a:solidFill>
                <a:srgbClr val="0070C0"/>
              </a:solidFill>
              <a:latin typeface="Soberana Sans" pitchFamily="50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476672"/>
            <a:ext cx="7920880" cy="4968552"/>
          </a:xfrm>
        </p:spPr>
        <p:txBody>
          <a:bodyPr>
            <a:normAutofit fontScale="92500" lnSpcReduction="20000"/>
          </a:bodyPr>
          <a:lstStyle/>
          <a:p>
            <a:r>
              <a:rPr lang="es-ES" sz="2600" b="1" dirty="0"/>
              <a:t>Competencias universales</a:t>
            </a:r>
          </a:p>
          <a:p>
            <a:r>
              <a:rPr lang="es-ES" sz="2600" b="1" dirty="0"/>
              <a:t>Propósitos accesibles</a:t>
            </a:r>
          </a:p>
          <a:p>
            <a:r>
              <a:rPr lang="es-ES" sz="2600" b="1" dirty="0"/>
              <a:t>Contenidos adecuados y variados</a:t>
            </a:r>
          </a:p>
          <a:p>
            <a:r>
              <a:rPr lang="es-ES" sz="2600" b="1" dirty="0"/>
              <a:t>Metodologías múltiples:</a:t>
            </a:r>
          </a:p>
          <a:p>
            <a:pPr lvl="1"/>
            <a:r>
              <a:rPr lang="es-ES" b="1" dirty="0"/>
              <a:t>Métodos variados</a:t>
            </a:r>
          </a:p>
          <a:p>
            <a:pPr lvl="1"/>
            <a:r>
              <a:rPr lang="es-ES" b="1" dirty="0"/>
              <a:t>Actividades diversas</a:t>
            </a:r>
          </a:p>
          <a:p>
            <a:pPr lvl="1"/>
            <a:r>
              <a:rPr lang="es-ES" b="1" dirty="0"/>
              <a:t>Recursos facilitadores del aprendizaje</a:t>
            </a:r>
          </a:p>
          <a:p>
            <a:r>
              <a:rPr lang="es-ES" sz="2600" b="1" dirty="0"/>
              <a:t>Evaluación universal para el aprendizaje</a:t>
            </a:r>
          </a:p>
          <a:p>
            <a:pPr lvl="1"/>
            <a:r>
              <a:rPr lang="es-ES" b="1" dirty="0"/>
              <a:t>Continua</a:t>
            </a:r>
          </a:p>
          <a:p>
            <a:pPr lvl="1"/>
            <a:r>
              <a:rPr lang="es-ES" b="1" dirty="0"/>
              <a:t>Personalizada: en función de las posibilidades individuales y de las competencias previstas</a:t>
            </a:r>
          </a:p>
          <a:p>
            <a:pPr lvl="1"/>
            <a:r>
              <a:rPr lang="es-ES" b="1" dirty="0"/>
              <a:t>Mediante técnicas e instrumentos formativos</a:t>
            </a:r>
          </a:p>
          <a:p>
            <a:pPr lvl="1"/>
            <a:r>
              <a:rPr lang="es-ES" b="1" dirty="0"/>
              <a:t>Descriptiva</a:t>
            </a:r>
          </a:p>
          <a:p>
            <a:endParaRPr lang="es-ES" sz="4300" b="1" dirty="0">
              <a:solidFill>
                <a:srgbClr val="0070C0"/>
              </a:solidFill>
              <a:latin typeface="Soberana Sans" pitchFamily="50" charset="0"/>
              <a:ea typeface="+mj-ea"/>
              <a:cs typeface="+mj-cs"/>
            </a:endParaRPr>
          </a:p>
        </p:txBody>
      </p:sp>
      <p:pic>
        <p:nvPicPr>
          <p:cNvPr id="6146" name="Picture 2" descr="F:\Foro Vision Inclusiva\Imagenes exportadas\iconos ejes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473200" cy="218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8226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581128"/>
            <a:ext cx="8208912" cy="1080120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 smtClean="0">
                <a:solidFill>
                  <a:srgbClr val="0070C0"/>
                </a:solidFill>
                <a:latin typeface="Soberana Sans" pitchFamily="50" charset="0"/>
              </a:rPr>
              <a:t>La evaluación, ¿atiende a la diversidad?</a:t>
            </a:r>
            <a:endParaRPr lang="es-ES" sz="4000" b="1" dirty="0">
              <a:solidFill>
                <a:srgbClr val="0070C0"/>
              </a:solidFill>
              <a:latin typeface="Soberana Sans" pitchFamily="50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471392"/>
          </a:xfrm>
        </p:spPr>
        <p:txBody>
          <a:bodyPr>
            <a:normAutofit fontScale="77500" lnSpcReduction="20000"/>
          </a:bodyPr>
          <a:lstStyle/>
          <a:p>
            <a:r>
              <a:rPr lang="es-ES" b="1" dirty="0"/>
              <a:t>¿</a:t>
            </a:r>
            <a:r>
              <a:rPr lang="es-ES" b="1" dirty="0" smtClean="0"/>
              <a:t>Toma </a:t>
            </a:r>
            <a:r>
              <a:rPr lang="es-ES" b="1" dirty="0"/>
              <a:t>en cuenta las posibilidades de cada alumno?</a:t>
            </a:r>
          </a:p>
          <a:p>
            <a:r>
              <a:rPr lang="es-ES" b="1" dirty="0"/>
              <a:t>¿</a:t>
            </a:r>
            <a:r>
              <a:rPr lang="es-ES" b="1" dirty="0" smtClean="0"/>
              <a:t>Toma </a:t>
            </a:r>
            <a:r>
              <a:rPr lang="es-ES" b="1" dirty="0"/>
              <a:t>en cuenta el contexto de la escuela?</a:t>
            </a:r>
          </a:p>
          <a:p>
            <a:r>
              <a:rPr lang="es-ES" b="1" dirty="0"/>
              <a:t>¿Sirve para mejorar el aprendizaje de cada alumno?</a:t>
            </a:r>
          </a:p>
          <a:p>
            <a:r>
              <a:rPr lang="es-ES" b="1" dirty="0"/>
              <a:t>¿Sirve para conocer al alumno?</a:t>
            </a:r>
          </a:p>
          <a:p>
            <a:r>
              <a:rPr lang="es-ES" b="1" dirty="0"/>
              <a:t>¿Resulta útil para mejorar la enseñanza que realiza el profesorado?</a:t>
            </a:r>
          </a:p>
          <a:p>
            <a:r>
              <a:rPr lang="es-ES" b="1" dirty="0"/>
              <a:t>¿Apoya el desarrollo y el ajuste de los proyectos escolares?</a:t>
            </a:r>
          </a:p>
          <a:p>
            <a:r>
              <a:rPr lang="es-ES" b="1" dirty="0"/>
              <a:t>En definitiva: Con la evaluación, ¿mejoramos la calidad del sistema educativo?</a:t>
            </a:r>
          </a:p>
          <a:p>
            <a:endParaRPr lang="es-ES" dirty="0"/>
          </a:p>
        </p:txBody>
      </p:sp>
      <p:pic>
        <p:nvPicPr>
          <p:cNvPr id="4" name="Picture 2" descr="F:\Foro Vision Inclusiva\Presentaciones POwer point\presentaciones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996002"/>
            <a:ext cx="9144000" cy="1861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042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Foro Vision Inclusiva\Presentaciones POwer point\presentaciones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996002"/>
            <a:ext cx="9144000" cy="186199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4797152"/>
            <a:ext cx="6781800" cy="1015008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0070C0"/>
                </a:solidFill>
                <a:latin typeface="Soberana Sans" pitchFamily="50" charset="0"/>
              </a:rPr>
              <a:t>¿Qué es evaluar?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255368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/>
              <a:t>Evaluar consiste en un </a:t>
            </a:r>
            <a:r>
              <a:rPr lang="es-ES" b="1" dirty="0"/>
              <a:t>proceso de obtención sistemática de datos que ofrece información continua acerca del modo en que se produce la enseñanza y el aprendizaje, permite valorar lo conseguido y, en consecuencia, tomar medidas para ajustar y mejorar la calidad educativa </a:t>
            </a:r>
            <a:r>
              <a:rPr lang="es-ES" b="1" dirty="0" smtClean="0"/>
              <a:t>de los procesos de enseñanza y de aprendizaje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Evaluar no es igual a examinar 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03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0080" y="188640"/>
            <a:ext cx="6264696" cy="55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472" y="5726360"/>
            <a:ext cx="6781800" cy="582960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rgbClr val="0070C0"/>
                </a:solidFill>
                <a:latin typeface="Soberana Sans" pitchFamily="50" charset="0"/>
              </a:rPr>
              <a:t>¿Evaluación continua?</a:t>
            </a:r>
          </a:p>
        </p:txBody>
      </p:sp>
      <p:pic>
        <p:nvPicPr>
          <p:cNvPr id="4" name="Picture 2" descr="F:\Foro Vision Inclusiva\Presentaciones POwer point\presentaciones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4798" y="1"/>
            <a:ext cx="190920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811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5654352"/>
            <a:ext cx="6781800" cy="726976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  <a:latin typeface="Soberana Sans" pitchFamily="50" charset="0"/>
              </a:rPr>
              <a:t>¿Evaluación continua?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640" y="260648"/>
            <a:ext cx="5377509" cy="523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F:\Foro Vision Inclusiva\Presentaciones POwer point\presentaciones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4798" y="1"/>
            <a:ext cx="190920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069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3928" y="5726360"/>
            <a:ext cx="6781800" cy="726976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0070C0"/>
                </a:solidFill>
                <a:latin typeface="Soberana Sans" pitchFamily="50" charset="0"/>
              </a:rPr>
              <a:t>Evaluación “equitativa”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293177"/>
            <a:ext cx="684076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F:\Foro Vision Inclusiva\Presentaciones POwer point\presentaciones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4798" y="1"/>
            <a:ext cx="190920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76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3768" y="3917032"/>
            <a:ext cx="5178152" cy="1600200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0070C0"/>
                </a:solidFill>
                <a:latin typeface="Soberana Sans" pitchFamily="50" charset="0"/>
              </a:rPr>
              <a:t>¿Qué es la calidad </a:t>
            </a:r>
            <a:br>
              <a:rPr lang="es-ES" sz="4000" b="1" dirty="0" smtClean="0">
                <a:solidFill>
                  <a:srgbClr val="0070C0"/>
                </a:solidFill>
                <a:latin typeface="Soberana Sans" pitchFamily="50" charset="0"/>
              </a:rPr>
            </a:br>
            <a:r>
              <a:rPr lang="es-ES" sz="4000" b="1" dirty="0" smtClean="0">
                <a:solidFill>
                  <a:srgbClr val="0070C0"/>
                </a:solidFill>
                <a:latin typeface="Soberana Sans" pitchFamily="50" charset="0"/>
              </a:rPr>
              <a:t>       en educación?</a:t>
            </a:r>
            <a:endParaRPr lang="es-ES" sz="4000" b="1" dirty="0">
              <a:solidFill>
                <a:srgbClr val="0070C0"/>
              </a:solidFill>
              <a:latin typeface="Soberana Sans" pitchFamily="50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2836912"/>
          </a:xfrm>
        </p:spPr>
        <p:txBody>
          <a:bodyPr/>
          <a:lstStyle/>
          <a:p>
            <a:r>
              <a:rPr lang="es-ES" sz="2800" b="1" dirty="0" smtClean="0">
                <a:latin typeface="Soberana Sans" pitchFamily="50" charset="0"/>
              </a:rPr>
              <a:t>Tradicionalmente se considera que la educación ofrece calidad cuando:</a:t>
            </a:r>
          </a:p>
          <a:p>
            <a:pPr lvl="1"/>
            <a:r>
              <a:rPr lang="es-ES" sz="2400" b="1" dirty="0" smtClean="0">
                <a:latin typeface="Soberana Sans" pitchFamily="50" charset="0"/>
              </a:rPr>
              <a:t>Los aprendizajes son funcionales</a:t>
            </a:r>
          </a:p>
          <a:p>
            <a:pPr lvl="1"/>
            <a:r>
              <a:rPr lang="es-ES" sz="2400" b="1" dirty="0" smtClean="0">
                <a:latin typeface="Soberana Sans" pitchFamily="50" charset="0"/>
              </a:rPr>
              <a:t>El ambiente de la escuela resulta gratificante</a:t>
            </a:r>
          </a:p>
          <a:p>
            <a:pPr lvl="1"/>
            <a:r>
              <a:rPr lang="es-ES" sz="2400" b="1" dirty="0" smtClean="0">
                <a:latin typeface="Soberana Sans" pitchFamily="50" charset="0"/>
              </a:rPr>
              <a:t>Los resultados que obtiene el alumnado son satisfactorios</a:t>
            </a:r>
            <a:endParaRPr lang="es-ES" sz="2400" b="1" dirty="0">
              <a:latin typeface="Soberana Sans" pitchFamily="50" charset="0"/>
            </a:endParaRPr>
          </a:p>
        </p:txBody>
      </p:sp>
      <p:pic>
        <p:nvPicPr>
          <p:cNvPr id="1026" name="Picture 2" descr="F:\Foro Vision Inclusiva\Presentaciones POwer point\presentaciones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161994"/>
            <a:ext cx="9144000" cy="1696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4662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517232"/>
            <a:ext cx="8712968" cy="1152128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0070C0"/>
                </a:solidFill>
                <a:latin typeface="Soberana Sans" pitchFamily="50" charset="0"/>
              </a:rPr>
              <a:t>La “normalidad” en la evaluación: </a:t>
            </a:r>
            <a:br>
              <a:rPr lang="es-ES" sz="3600" b="1" dirty="0">
                <a:solidFill>
                  <a:srgbClr val="0070C0"/>
                </a:solidFill>
                <a:latin typeface="Soberana Sans" pitchFamily="50" charset="0"/>
              </a:rPr>
            </a:br>
            <a:r>
              <a:rPr lang="es-ES" sz="3600" b="1" dirty="0">
                <a:solidFill>
                  <a:srgbClr val="0070C0"/>
                </a:solidFill>
                <a:latin typeface="Soberana Sans" pitchFamily="50" charset="0"/>
              </a:rPr>
              <a:t>¿Atención a la diversidad?</a:t>
            </a:r>
          </a:p>
        </p:txBody>
      </p:sp>
      <p:pic>
        <p:nvPicPr>
          <p:cNvPr id="9218" name="Picture 2" descr="C:\Users\mariantonia\Documents\XALAPA.2015\juan norm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59632" y="0"/>
            <a:ext cx="5112568" cy="556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F:\Foro Vision Inclusiva\Imagenes exportadas\barco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204864"/>
            <a:ext cx="1529881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3412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476672"/>
            <a:ext cx="6781800" cy="870992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  <a:latin typeface="Soberana Sans" pitchFamily="50" charset="0"/>
              </a:rPr>
              <a:t>¿Cómo evaluar?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08793682"/>
              </p:ext>
            </p:extLst>
          </p:nvPr>
        </p:nvGraphicFramePr>
        <p:xfrm>
          <a:off x="762000" y="1628802"/>
          <a:ext cx="7543800" cy="3312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14600"/>
                <a:gridCol w="2514600"/>
              </a:tblGrid>
              <a:tr h="850016">
                <a:tc>
                  <a:txBody>
                    <a:bodyPr/>
                    <a:lstStyle/>
                    <a:p>
                      <a:r>
                        <a:rPr lang="es-ES" dirty="0" smtClean="0"/>
                        <a:t>Técnicas de obtención de datos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Técnicas</a:t>
                      </a:r>
                      <a:r>
                        <a:rPr lang="es-ES" baseline="0" dirty="0" smtClean="0"/>
                        <a:t> de análisis de datos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Instrumentos para la</a:t>
                      </a:r>
                      <a:r>
                        <a:rPr lang="es-ES" baseline="0" dirty="0" smtClean="0"/>
                        <a:t> evaluación</a:t>
                      </a:r>
                      <a:endParaRPr lang="es-ES" dirty="0"/>
                    </a:p>
                  </a:txBody>
                  <a:tcPr/>
                </a:tc>
              </a:tr>
              <a:tr h="492470">
                <a:tc>
                  <a:txBody>
                    <a:bodyPr/>
                    <a:lstStyle/>
                    <a:p>
                      <a:r>
                        <a:rPr lang="es-ES" dirty="0" smtClean="0"/>
                        <a:t>Observación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Triangulación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Anecdotario</a:t>
                      </a:r>
                      <a:endParaRPr lang="es-ES" dirty="0"/>
                    </a:p>
                  </a:txBody>
                  <a:tcPr/>
                </a:tc>
              </a:tr>
              <a:tr h="492470">
                <a:tc>
                  <a:txBody>
                    <a:bodyPr/>
                    <a:lstStyle/>
                    <a:p>
                      <a:r>
                        <a:rPr lang="es-ES" dirty="0" smtClean="0"/>
                        <a:t>Encuesta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Análisis de contenido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Sociograma</a:t>
                      </a:r>
                      <a:endParaRPr lang="es-ES" dirty="0"/>
                    </a:p>
                  </a:txBody>
                  <a:tcPr/>
                </a:tc>
              </a:tr>
              <a:tr h="492470">
                <a:tc>
                  <a:txBody>
                    <a:bodyPr/>
                    <a:lstStyle/>
                    <a:p>
                      <a:r>
                        <a:rPr lang="es-ES" dirty="0" smtClean="0"/>
                        <a:t>Entrevista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Lista</a:t>
                      </a:r>
                      <a:r>
                        <a:rPr lang="es-ES" baseline="0" dirty="0" smtClean="0"/>
                        <a:t> de control</a:t>
                      </a:r>
                      <a:endParaRPr lang="es-ES" dirty="0"/>
                    </a:p>
                  </a:txBody>
                  <a:tcPr/>
                </a:tc>
              </a:tr>
              <a:tr h="492470">
                <a:tc>
                  <a:txBody>
                    <a:bodyPr/>
                    <a:lstStyle/>
                    <a:p>
                      <a:r>
                        <a:rPr lang="es-ES" dirty="0" smtClean="0"/>
                        <a:t>Sociometría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Escala de valoración</a:t>
                      </a:r>
                      <a:endParaRPr lang="es-ES" dirty="0"/>
                    </a:p>
                  </a:txBody>
                  <a:tcPr/>
                </a:tc>
              </a:tr>
              <a:tr h="49247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Fotovoz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Cuestionario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F:\Foro Vision Inclusiva\Presentaciones POwer point\presentaciones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996002"/>
            <a:ext cx="9144000" cy="1861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4510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dor\Mis documentos\Ilustraciones y Figuras de Mª Antonia Casanova\Sin título-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1560" y="172051"/>
            <a:ext cx="6271301" cy="6685949"/>
          </a:xfrm>
          <a:prstGeom prst="rect">
            <a:avLst/>
          </a:prstGeom>
          <a:noFill/>
        </p:spPr>
      </p:pic>
      <p:pic>
        <p:nvPicPr>
          <p:cNvPr id="3" name="Picture 2" descr="F:\Foro Vision Inclusiva\Presentaciones POwer point\presentaciones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4798" y="1"/>
            <a:ext cx="190920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22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1960" y="469776"/>
            <a:ext cx="7986464" cy="943000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rgbClr val="0070C0"/>
                </a:solidFill>
                <a:latin typeface="Soberana Sans" pitchFamily="50" charset="0"/>
              </a:rPr>
              <a:t>Claves para la inclusión educativa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>
            <a:normAutofit/>
          </a:bodyPr>
          <a:lstStyle/>
          <a:p>
            <a:r>
              <a:rPr lang="es-ES" sz="2800" b="1" dirty="0"/>
              <a:t>Altas expectativas hacia todo el alumnado</a:t>
            </a:r>
          </a:p>
          <a:p>
            <a:r>
              <a:rPr lang="es-ES" sz="2800" b="1" dirty="0"/>
              <a:t>Innovación metodológica</a:t>
            </a:r>
          </a:p>
          <a:p>
            <a:r>
              <a:rPr lang="es-ES" sz="2800" b="1" dirty="0"/>
              <a:t>Innovación evaluativa</a:t>
            </a:r>
          </a:p>
          <a:p>
            <a:r>
              <a:rPr lang="es-ES" sz="2800" b="1" dirty="0"/>
              <a:t>Innovación </a:t>
            </a:r>
            <a:r>
              <a:rPr lang="es-ES" sz="2800" b="1" dirty="0" smtClean="0"/>
              <a:t>organizativa</a:t>
            </a:r>
          </a:p>
          <a:p>
            <a:r>
              <a:rPr lang="es-ES" sz="2800" b="1" dirty="0" smtClean="0"/>
              <a:t>Autonomía pedagógica de las </a:t>
            </a:r>
            <a:r>
              <a:rPr lang="es-ES" sz="2800" b="1" dirty="0" smtClean="0"/>
              <a:t>escuelas</a:t>
            </a:r>
            <a:endParaRPr lang="es-ES" sz="2800" b="1" dirty="0"/>
          </a:p>
          <a:p>
            <a:r>
              <a:rPr lang="es-ES" sz="2800" b="1" dirty="0"/>
              <a:t>Medidas complementarias para apoyos específicos, </a:t>
            </a:r>
            <a:r>
              <a:rPr lang="es-ES" sz="2800" b="1" dirty="0" smtClean="0"/>
              <a:t>siempre que </a:t>
            </a:r>
            <a:r>
              <a:rPr lang="es-ES" sz="2800" b="1" dirty="0"/>
              <a:t>no supongan segregación</a:t>
            </a:r>
          </a:p>
          <a:p>
            <a:endParaRPr lang="es-ES" sz="3600" b="1" dirty="0">
              <a:solidFill>
                <a:srgbClr val="0070C0"/>
              </a:solidFill>
              <a:latin typeface="Soberana Sans" pitchFamily="50" charset="0"/>
              <a:ea typeface="+mj-ea"/>
              <a:cs typeface="+mj-cs"/>
            </a:endParaRPr>
          </a:p>
        </p:txBody>
      </p:sp>
      <p:pic>
        <p:nvPicPr>
          <p:cNvPr id="4" name="Picture 2" descr="F:\Foro Vision Inclusiva\Presentaciones POwer point\presentaciones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996002"/>
            <a:ext cx="9144000" cy="1861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81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5672" y="55165"/>
            <a:ext cx="6781800" cy="1087016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  <a:latin typeface="Soberana Sans" pitchFamily="50" charset="0"/>
              </a:rPr>
              <a:t>Informe descriptivo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90872" y="106327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ES" b="1" dirty="0" smtClean="0"/>
              <a:t>Para que se entienda lo que dice</a:t>
            </a:r>
          </a:p>
          <a:p>
            <a:r>
              <a:rPr lang="es-ES" b="1" dirty="0" smtClean="0"/>
              <a:t>Los números no garantizan la objetividad</a:t>
            </a:r>
          </a:p>
          <a:p>
            <a:r>
              <a:rPr lang="es-ES" b="1" dirty="0" smtClean="0"/>
              <a:t>El número no informa sobre lo aprendido y lo pendiente de aprender</a:t>
            </a:r>
          </a:p>
          <a:p>
            <a:r>
              <a:rPr lang="es-ES" b="1" dirty="0" smtClean="0"/>
              <a:t>El número permite comparaciones inaceptables</a:t>
            </a:r>
          </a:p>
          <a:p>
            <a:r>
              <a:rPr lang="es-ES" b="1" dirty="0" smtClean="0"/>
              <a:t>Las palabras permiten la comprensión y promueven el apoyo necesario hacia cada niño o niña</a:t>
            </a:r>
            <a:endParaRPr lang="es-ES" b="1" dirty="0"/>
          </a:p>
        </p:txBody>
      </p:sp>
      <p:pic>
        <p:nvPicPr>
          <p:cNvPr id="4" name="Picture 2" descr="F:\Foro Vision Inclusiva\Presentaciones POwer point\presentaciones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996002"/>
            <a:ext cx="9144000" cy="1861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1367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69776"/>
            <a:ext cx="6781800" cy="1231032"/>
          </a:xfrm>
        </p:spPr>
        <p:txBody>
          <a:bodyPr>
            <a:normAutofit fontScale="90000"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Soberana Sans" pitchFamily="50" charset="0"/>
              </a:rPr>
              <a:t>Profe, no soy un sobresaliente </a:t>
            </a:r>
            <a:br>
              <a:rPr lang="es-ES" sz="2800" b="1" dirty="0" smtClean="0">
                <a:solidFill>
                  <a:schemeClr val="bg1"/>
                </a:solidFill>
                <a:latin typeface="Soberana Sans" pitchFamily="50" charset="0"/>
              </a:rPr>
            </a:br>
            <a:r>
              <a:rPr lang="es-ES" sz="2800" b="1" dirty="0" smtClean="0">
                <a:solidFill>
                  <a:schemeClr val="bg1"/>
                </a:solidFill>
                <a:latin typeface="Soberana Sans" pitchFamily="50" charset="0"/>
              </a:rPr>
              <a:t>ni un notable.</a:t>
            </a:r>
            <a:br>
              <a:rPr lang="es-ES" sz="2800" b="1" dirty="0" smtClean="0">
                <a:solidFill>
                  <a:schemeClr val="bg1"/>
                </a:solidFill>
                <a:latin typeface="Soberana Sans" pitchFamily="50" charset="0"/>
              </a:rPr>
            </a:br>
            <a:r>
              <a:rPr lang="es-ES" sz="2800" b="1" dirty="0" smtClean="0">
                <a:solidFill>
                  <a:schemeClr val="bg1"/>
                </a:solidFill>
                <a:latin typeface="Soberana Sans" pitchFamily="50" charset="0"/>
              </a:rPr>
              <a:t>Soy una persona</a:t>
            </a:r>
            <a:endParaRPr lang="es-ES" sz="2800" b="1" dirty="0">
              <a:solidFill>
                <a:schemeClr val="bg1"/>
              </a:solidFill>
              <a:latin typeface="Soberana Sans" pitchFamily="50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" r="216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539552" y="469776"/>
            <a:ext cx="6781800" cy="1591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berana Sans" pitchFamily="50" charset="0"/>
                <a:ea typeface="+mj-ea"/>
                <a:cs typeface="+mj-cs"/>
              </a:rPr>
              <a:t>Profe, no soy un sobresaliente </a:t>
            </a:r>
          </a:p>
          <a:p>
            <a:pPr marL="0" marR="0" lvl="0" indent="0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berana Sans" pitchFamily="50" charset="0"/>
                <a:ea typeface="+mj-ea"/>
                <a:cs typeface="+mj-cs"/>
              </a:rPr>
              <a:t>ni un notable.</a:t>
            </a:r>
            <a:b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berana Sans" pitchFamily="50" charset="0"/>
                <a:ea typeface="+mj-ea"/>
                <a:cs typeface="+mj-cs"/>
              </a:rPr>
            </a:b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berana Sans" pitchFamily="50" charset="0"/>
                <a:ea typeface="+mj-ea"/>
                <a:cs typeface="+mj-cs"/>
              </a:rPr>
              <a:t>        Soy una persona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berana Sans" pitchFamily="50" charset="0"/>
              <a:ea typeface="+mj-ea"/>
              <a:cs typeface="+mj-cs"/>
            </a:endParaRPr>
          </a:p>
        </p:txBody>
      </p:sp>
      <p:pic>
        <p:nvPicPr>
          <p:cNvPr id="8194" name="Picture 2" descr="F:\Foro Vision Inclusiva\Imagenes exportadas\barco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241" y="1558083"/>
            <a:ext cx="1001391" cy="1366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712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5589240"/>
            <a:ext cx="5040560" cy="1008112"/>
          </a:xfrm>
        </p:spPr>
        <p:txBody>
          <a:bodyPr>
            <a:noAutofit/>
          </a:bodyPr>
          <a:lstStyle/>
          <a:p>
            <a:pPr algn="l"/>
            <a:r>
              <a:rPr lang="es-ES" sz="2800" b="1" dirty="0">
                <a:solidFill>
                  <a:srgbClr val="0070C0"/>
                </a:solidFill>
                <a:latin typeface="Soberana Sans" pitchFamily="50" charset="0"/>
              </a:rPr>
              <a:t>Escuela alternativa</a:t>
            </a:r>
            <a:r>
              <a:rPr lang="es-ES" sz="2800" b="1" dirty="0" smtClean="0">
                <a:solidFill>
                  <a:srgbClr val="0070C0"/>
                </a:solidFill>
                <a:latin typeface="Soberana Sans" pitchFamily="50" charset="0"/>
              </a:rPr>
              <a:t>,</a:t>
            </a:r>
            <a:br>
              <a:rPr lang="es-ES" sz="2800" b="1" dirty="0" smtClean="0">
                <a:solidFill>
                  <a:srgbClr val="0070C0"/>
                </a:solidFill>
                <a:latin typeface="Soberana Sans" pitchFamily="50" charset="0"/>
              </a:rPr>
            </a:br>
            <a:r>
              <a:rPr lang="es-ES" sz="2800" b="1" dirty="0" smtClean="0">
                <a:solidFill>
                  <a:srgbClr val="0070C0"/>
                </a:solidFill>
                <a:latin typeface="Soberana Sans" pitchFamily="50" charset="0"/>
              </a:rPr>
              <a:t> </a:t>
            </a:r>
            <a:r>
              <a:rPr lang="es-ES" sz="2800" b="1" dirty="0">
                <a:solidFill>
                  <a:srgbClr val="0070C0"/>
                </a:solidFill>
                <a:latin typeface="Soberana Sans" pitchFamily="50" charset="0"/>
              </a:rPr>
              <a:t>inclusiva y </a:t>
            </a:r>
            <a:r>
              <a:rPr lang="es-ES" sz="2800" b="1" dirty="0" err="1">
                <a:solidFill>
                  <a:srgbClr val="0070C0"/>
                </a:solidFill>
                <a:latin typeface="Soberana Sans" pitchFamily="50" charset="0"/>
              </a:rPr>
              <a:t>resiliente</a:t>
            </a:r>
            <a:endParaRPr lang="es-ES" sz="2800" b="1" dirty="0">
              <a:solidFill>
                <a:srgbClr val="0070C0"/>
              </a:solidFill>
              <a:latin typeface="Soberana Sans" pitchFamily="50" charset="0"/>
            </a:endParaRPr>
          </a:p>
        </p:txBody>
      </p:sp>
      <p:pic>
        <p:nvPicPr>
          <p:cNvPr id="10242" name="Picture 2" descr="C:\Users\mariantonia\Documents\XALAPA.2015\Una escuela alternativ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43608" y="0"/>
            <a:ext cx="5377383" cy="549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2" descr="F:\Foro Vision Inclusiva\Presentaciones POwer point\presentaciones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4798" y="1"/>
            <a:ext cx="190920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692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192" y="2647453"/>
            <a:ext cx="843528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ES" sz="4000" b="1" dirty="0" smtClean="0">
                <a:solidFill>
                  <a:srgbClr val="0070C0"/>
                </a:solidFill>
                <a:latin typeface="Soberana Sans" pitchFamily="50" charset="0"/>
              </a:rPr>
              <a:t>Muchas gracias </a:t>
            </a:r>
          </a:p>
          <a:p>
            <a:pPr marL="0" indent="0" algn="ctr">
              <a:buNone/>
            </a:pPr>
            <a:r>
              <a:rPr lang="es-ES" sz="4000" b="1" dirty="0" smtClean="0">
                <a:solidFill>
                  <a:srgbClr val="0070C0"/>
                </a:solidFill>
                <a:latin typeface="Soberana Sans" pitchFamily="50" charset="0"/>
              </a:rPr>
              <a:t>por su atención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 smtClean="0">
                <a:solidFill>
                  <a:srgbClr val="C00000"/>
                </a:solidFill>
                <a:hlinkClick r:id="rId2"/>
              </a:rPr>
              <a:t>macasanova2011@gmail.com</a:t>
            </a:r>
            <a:endParaRPr lang="es-E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C00000"/>
                </a:solidFill>
                <a:hlinkClick r:id="rId3"/>
              </a:rPr>
              <a:t>http://educacioncalidadydiversidad.blogspot.com</a:t>
            </a:r>
            <a:endParaRPr lang="es-ES" dirty="0" smtClean="0">
              <a:solidFill>
                <a:srgbClr val="C00000"/>
              </a:solidFill>
            </a:endParaRPr>
          </a:p>
          <a:p>
            <a:endParaRPr lang="es-ES" dirty="0"/>
          </a:p>
        </p:txBody>
      </p:sp>
      <p:pic>
        <p:nvPicPr>
          <p:cNvPr id="9218" name="Picture 2" descr="F:\Foro Vision Inclusiva\Imagenes exportadas\barco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8204" y="260648"/>
            <a:ext cx="1739900" cy="2374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552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476672"/>
            <a:ext cx="7543800" cy="4392488"/>
          </a:xfrm>
        </p:spPr>
        <p:txBody>
          <a:bodyPr>
            <a:normAutofit fontScale="92500"/>
          </a:bodyPr>
          <a:lstStyle/>
          <a:p>
            <a:r>
              <a:rPr lang="es-ES" sz="2800" b="1" dirty="0" smtClean="0"/>
              <a:t>Es un concepto variable y polisémico</a:t>
            </a:r>
          </a:p>
          <a:p>
            <a:r>
              <a:rPr lang="es-ES" sz="2800" b="1" dirty="0" smtClean="0"/>
              <a:t>Cada persona y cada grupo tienen concepciones diferentes sobre lo que supone la calidad</a:t>
            </a:r>
          </a:p>
          <a:p>
            <a:r>
              <a:rPr lang="es-ES" sz="2800" b="1" dirty="0" smtClean="0"/>
              <a:t>La definición de </a:t>
            </a:r>
            <a:r>
              <a:rPr lang="es-ES" sz="2800" b="1" dirty="0" err="1" smtClean="0"/>
              <a:t>De</a:t>
            </a:r>
            <a:r>
              <a:rPr lang="es-ES" sz="2800" b="1" dirty="0" smtClean="0"/>
              <a:t> Bono:</a:t>
            </a:r>
          </a:p>
          <a:p>
            <a:pPr lvl="1"/>
            <a:r>
              <a:rPr lang="es-ES" sz="2800" b="1" dirty="0" smtClean="0"/>
              <a:t>“La calidad total es el mejoramiento progresivo, aun cuando no haya habido ningún fallo”</a:t>
            </a:r>
          </a:p>
          <a:p>
            <a:pPr lvl="0">
              <a:buClr>
                <a:srgbClr val="94C600"/>
              </a:buClr>
            </a:pPr>
            <a:r>
              <a:rPr lang="es-ES" sz="2800" b="1" dirty="0">
                <a:solidFill>
                  <a:srgbClr val="3E3D2D"/>
                </a:solidFill>
              </a:rPr>
              <a:t>La mejora de la calidad se consigue y se comprueba comparando la evolución del alumnado y de la escuela año a </a:t>
            </a:r>
            <a:r>
              <a:rPr lang="es-ES" sz="2800" b="1" dirty="0" smtClean="0">
                <a:solidFill>
                  <a:srgbClr val="3E3D2D"/>
                </a:solidFill>
              </a:rPr>
              <a:t>año, en relación con su propia situación anterior</a:t>
            </a:r>
            <a:endParaRPr lang="es-ES" sz="2800" b="1" dirty="0">
              <a:solidFill>
                <a:srgbClr val="3E3D2D"/>
              </a:solidFill>
            </a:endParaRPr>
          </a:p>
          <a:p>
            <a:pPr lvl="8"/>
            <a:endParaRPr lang="es-ES" sz="4300" b="1" dirty="0">
              <a:solidFill>
                <a:srgbClr val="0070C0"/>
              </a:solidFill>
              <a:latin typeface="Soberana Sans" pitchFamily="50" charset="0"/>
              <a:ea typeface="+mj-ea"/>
              <a:cs typeface="+mj-cs"/>
            </a:endParaRPr>
          </a:p>
        </p:txBody>
      </p:sp>
      <p:pic>
        <p:nvPicPr>
          <p:cNvPr id="2050" name="Picture 2" descr="F:\Foro Vision Inclusiva\Presentaciones POwer point\presentaciones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996002"/>
            <a:ext cx="9144000" cy="186199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349080"/>
            <a:ext cx="9144000" cy="1600200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0070C0"/>
                </a:solidFill>
                <a:latin typeface="Soberana Sans" pitchFamily="50" charset="0"/>
              </a:rPr>
              <a:t>Corrientes actuales sobre calidad</a:t>
            </a:r>
          </a:p>
        </p:txBody>
      </p:sp>
    </p:spTree>
    <p:extLst>
      <p:ext uri="{BB962C8B-B14F-4D97-AF65-F5344CB8AC3E}">
        <p14:creationId xmlns:p14="http://schemas.microsoft.com/office/powerpoint/2010/main" xmlns="" val="15895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Foro Vision Inclusiva\Presentaciones POwer point\presentaciones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161994"/>
            <a:ext cx="9144000" cy="169600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629000"/>
            <a:ext cx="9144000" cy="1600200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0070C0"/>
                </a:solidFill>
                <a:latin typeface="Soberana Sans" pitchFamily="50" charset="0"/>
              </a:rPr>
              <a:t>Educación de calidad para todos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>
            <a:normAutofit/>
          </a:bodyPr>
          <a:lstStyle/>
          <a:p>
            <a:r>
              <a:rPr lang="es-ES" sz="2800" b="1" dirty="0" smtClean="0"/>
              <a:t>En las etapas obligatorias del sistema educativo, la calidad debe conseguirse para todo el alumnado</a:t>
            </a:r>
          </a:p>
          <a:p>
            <a:r>
              <a:rPr lang="es-ES" sz="2800" b="1" dirty="0" smtClean="0"/>
              <a:t>Así se introduce la equidad en el sistema</a:t>
            </a:r>
          </a:p>
          <a:p>
            <a:r>
              <a:rPr lang="es-ES" sz="2800" b="1" dirty="0" smtClean="0"/>
              <a:t>Calidad + Equidad = Calidad para todos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1274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09" t="6514" r="13649" b="9840"/>
          <a:stretch>
            <a:fillRect/>
          </a:stretch>
        </p:blipFill>
        <p:spPr bwMode="auto">
          <a:xfrm>
            <a:off x="0" y="0"/>
            <a:ext cx="9144000" cy="693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04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88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 smtClean="0">
                <a:solidFill>
                  <a:srgbClr val="0070C0"/>
                </a:solidFill>
                <a:latin typeface="Soberana Sans" pitchFamily="50" charset="0"/>
              </a:rPr>
              <a:t>Educación inclusiva</a:t>
            </a:r>
            <a:endParaRPr lang="es-ES" sz="4000" b="1" dirty="0">
              <a:solidFill>
                <a:srgbClr val="0070C0"/>
              </a:solidFill>
              <a:latin typeface="Soberana Sans" pitchFamily="50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340768"/>
            <a:ext cx="6912768" cy="5256584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 smtClean="0"/>
              <a:t>¿Quiénes son los alumnos diferentes en el sistema?: TODOS</a:t>
            </a:r>
          </a:p>
          <a:p>
            <a:r>
              <a:rPr lang="es-ES" b="1" dirty="0" smtClean="0"/>
              <a:t>¿Resulta válido un modelo que pretenda realizar una adecuación del diseño curricular para cada alumno diferente? ¿Cuántas adecuaciones curriculares habrá que elaborar?</a:t>
            </a:r>
          </a:p>
          <a:p>
            <a:r>
              <a:rPr lang="es-ES" b="1" dirty="0" smtClean="0"/>
              <a:t>La respuesta razonable es disponer de un modelo de educación inclusiva, en el que lo que se modifica es el sistema, que flexibiliza su organización y su diseño curricular para ofrecer respuestas diversificadas que satisfagan cualquier necesidad de cada niño o niña que se educa</a:t>
            </a:r>
            <a:endParaRPr lang="es-ES" b="1" dirty="0"/>
          </a:p>
        </p:txBody>
      </p:sp>
      <p:pic>
        <p:nvPicPr>
          <p:cNvPr id="3074" name="Picture 2" descr="F:\Foro Vision Inclusiva\Presentaciones POwer point\presentaciones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4798" y="1"/>
            <a:ext cx="190920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900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260648"/>
            <a:ext cx="7770440" cy="1600200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 smtClean="0">
                <a:solidFill>
                  <a:srgbClr val="0070C0"/>
                </a:solidFill>
                <a:latin typeface="Soberana Sans" pitchFamily="50" charset="0"/>
              </a:rPr>
              <a:t>De la integración a la educación inclusiva</a:t>
            </a:r>
            <a:endParaRPr lang="es-ES" sz="4000" b="1" dirty="0">
              <a:solidFill>
                <a:srgbClr val="0070C0"/>
              </a:solidFill>
              <a:latin typeface="Soberana Sans" pitchFamily="50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060848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s-ES" b="1" dirty="0" smtClean="0"/>
              <a:t>La integración pretendía que los niños con necesidades educativas especiales se incorporaran a la escuela y se adaptaran al sistema mediante las adecuaciones curriculares correspondientes y los apoyos individuales que precisaran. </a:t>
            </a:r>
            <a:r>
              <a:rPr lang="es-ES" b="1" dirty="0" smtClean="0">
                <a:solidFill>
                  <a:srgbClr val="003300"/>
                </a:solidFill>
              </a:rPr>
              <a:t>Siempre es el niño el que se adapta al sistema.</a:t>
            </a:r>
          </a:p>
          <a:p>
            <a:r>
              <a:rPr lang="es-ES" b="1" dirty="0" smtClean="0"/>
              <a:t>La educación inclusiva pretende atender a la diversidad que presentan todos los niños y niñas por distintas razones, mediante un sistema accesible al conjunto de la población. </a:t>
            </a:r>
            <a:r>
              <a:rPr lang="es-ES" b="1" dirty="0" smtClean="0">
                <a:solidFill>
                  <a:srgbClr val="003300"/>
                </a:solidFill>
              </a:rPr>
              <a:t>Es el sistema el que se adapta al niño</a:t>
            </a:r>
            <a:r>
              <a:rPr lang="es-ES" b="1" dirty="0" smtClean="0"/>
              <a:t>.</a:t>
            </a:r>
            <a:endParaRPr lang="es-ES" b="1" dirty="0"/>
          </a:p>
        </p:txBody>
      </p:sp>
      <p:pic>
        <p:nvPicPr>
          <p:cNvPr id="4098" name="Picture 2" descr="F:\Foro Vision Inclusiva\Imagenes exportadas\iconos ejes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41312"/>
            <a:ext cx="1565426" cy="1791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186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4888" y="3417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 smtClean="0">
                <a:solidFill>
                  <a:srgbClr val="0070C0"/>
                </a:solidFill>
                <a:latin typeface="Soberana Sans" pitchFamily="50" charset="0"/>
              </a:rPr>
              <a:t>Educación inclusiva</a:t>
            </a:r>
            <a:endParaRPr lang="es-ES" sz="4000" b="1" dirty="0">
              <a:solidFill>
                <a:srgbClr val="0070C0"/>
              </a:solidFill>
              <a:latin typeface="Soberana Sans" pitchFamily="50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1628800"/>
            <a:ext cx="7543800" cy="4039344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/>
              <a:t>La educación inclusiva pretende que el sistema educativo se adapte, se flexibilice,  para que la escuela sea capaz de atender a todos los alumnos con sus diferencias; es decir,  instalaciones, equipamientos,  recursos didácticos, diseño curricular,  organización, formación del profesorado… Todo al servicio del conjunto de la población que se educa, en función de su singularidad.</a:t>
            </a:r>
          </a:p>
          <a:p>
            <a:endParaRPr lang="es-ES" dirty="0"/>
          </a:p>
        </p:txBody>
      </p:sp>
      <p:pic>
        <p:nvPicPr>
          <p:cNvPr id="5" name="Picture 2" descr="F:\Foro Vision Inclusiva\Presentaciones POwer point\presentaciones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996002"/>
            <a:ext cx="9144000" cy="1861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447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  <a:latin typeface="Soberana Sans" pitchFamily="50" charset="0"/>
              </a:rPr>
              <a:t>La educación inclusiva como modelo de futuro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672408"/>
          </a:xfrm>
        </p:spPr>
        <p:txBody>
          <a:bodyPr/>
          <a:lstStyle/>
          <a:p>
            <a:r>
              <a:rPr lang="es-ES" b="1" dirty="0" smtClean="0"/>
              <a:t>La sociedad no acepta lo que no conoce</a:t>
            </a:r>
          </a:p>
          <a:p>
            <a:r>
              <a:rPr lang="es-ES" b="1" dirty="0" smtClean="0"/>
              <a:t>El agrupamiento homogéneo dificulta el aprendizaje de los diferentes</a:t>
            </a:r>
          </a:p>
          <a:p>
            <a:r>
              <a:rPr lang="es-ES" b="1" dirty="0" smtClean="0"/>
              <a:t>Para convivir juntos, hay que educarse juntos</a:t>
            </a:r>
          </a:p>
          <a:p>
            <a:r>
              <a:rPr lang="es-ES" b="1" dirty="0" smtClean="0"/>
              <a:t>Objetivo social de la educación:</a:t>
            </a:r>
          </a:p>
          <a:p>
            <a:pPr lvl="2"/>
            <a:r>
              <a:rPr lang="es-ES" sz="4000" b="1" dirty="0" smtClean="0">
                <a:solidFill>
                  <a:srgbClr val="003300"/>
                </a:solidFill>
              </a:rPr>
              <a:t>Convivir en la diversidad</a:t>
            </a:r>
            <a:endParaRPr lang="es-ES" sz="4000" b="1" dirty="0">
              <a:solidFill>
                <a:srgbClr val="003300"/>
              </a:solidFill>
            </a:endParaRPr>
          </a:p>
        </p:txBody>
      </p:sp>
      <p:pic>
        <p:nvPicPr>
          <p:cNvPr id="4" name="Picture 2" descr="F:\Foro Vision Inclusiva\Presentaciones POwer point\presentaciones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996002"/>
            <a:ext cx="9144000" cy="1861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0904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930</Words>
  <Application>Microsoft Office PowerPoint</Application>
  <PresentationFormat>Presentación en pantalla (4:3)</PresentationFormat>
  <Paragraphs>123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Calidad, evaluación  e inclusión educativa</vt:lpstr>
      <vt:lpstr>¿Qué es la calidad         en educación?</vt:lpstr>
      <vt:lpstr>Corrientes actuales sobre calidad</vt:lpstr>
      <vt:lpstr>Educación de calidad para todos</vt:lpstr>
      <vt:lpstr>Diapositiva 5</vt:lpstr>
      <vt:lpstr>Educación inclusiva</vt:lpstr>
      <vt:lpstr>De la integración a la educación inclusiva</vt:lpstr>
      <vt:lpstr>Educación inclusiva</vt:lpstr>
      <vt:lpstr>La educación inclusiva como modelo de futuro</vt:lpstr>
      <vt:lpstr>Diseño Universal para el Aprendizaje (DUA)</vt:lpstr>
      <vt:lpstr>Diseño universal para el aprendizaje (DUA)</vt:lpstr>
      <vt:lpstr>Principios del DUA</vt:lpstr>
      <vt:lpstr>¿De qué hablamos cuando lo hacemos sobre currículum?</vt:lpstr>
      <vt:lpstr>Educación inclusiva en las aulas</vt:lpstr>
      <vt:lpstr>La evaluación, ¿atiende a la diversidad?</vt:lpstr>
      <vt:lpstr>¿Qué es evaluar?</vt:lpstr>
      <vt:lpstr>¿Evaluación continua?</vt:lpstr>
      <vt:lpstr>¿Evaluación continua?</vt:lpstr>
      <vt:lpstr>Evaluación “equitativa”</vt:lpstr>
      <vt:lpstr>La “normalidad” en la evaluación:  ¿Atención a la diversidad?</vt:lpstr>
      <vt:lpstr>¿Cómo evaluar?</vt:lpstr>
      <vt:lpstr>Diapositiva 22</vt:lpstr>
      <vt:lpstr>Claves para la inclusión educativa</vt:lpstr>
      <vt:lpstr>Informe descriptivo</vt:lpstr>
      <vt:lpstr>Profe, no soy un sobresaliente  ni un notable. Soy una persona</vt:lpstr>
      <vt:lpstr>Escuela alternativa,  inclusiva y resiliente</vt:lpstr>
      <vt:lpstr>Diapositiva 27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Calidad, evaluación e inclusión educativa</dc:title>
  <dc:creator>mariantonia</dc:creator>
  <cp:lastModifiedBy>Bleu Soul</cp:lastModifiedBy>
  <cp:revision>48</cp:revision>
  <dcterms:created xsi:type="dcterms:W3CDTF">2016-05-31T10:46:39Z</dcterms:created>
  <dcterms:modified xsi:type="dcterms:W3CDTF">2016-06-30T12:52:58Z</dcterms:modified>
</cp:coreProperties>
</file>